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9" r:id="rId22"/>
    <p:sldId id="28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inh Pham" initials="TP" lastIdx="14" clrIdx="0">
    <p:extLst>
      <p:ext uri="{19B8F6BF-5375-455C-9EA6-DF929625EA0E}">
        <p15:presenceInfo xmlns:p15="http://schemas.microsoft.com/office/powerpoint/2012/main" userId="c56cf34b1bde349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126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10611-C6E3-499D-945A-53D6D7292872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02AA7-AD99-4CE1-A8BD-745A92DF1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683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3ACA5-757C-405A-A9F9-C015DC1E4B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3F795A-9918-492E-AEBF-61ED1CC109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69F74-668E-469A-9FB3-9C60604DF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6AFC-430B-41F6-8710-2ABB9FDF953B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4889F-1684-402D-94A0-91291B6B4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DC04D-C2FD-433E-B3E8-34C6329CB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65E-2EF0-4E99-9C6E-538A98448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03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CDD08-7A09-495E-B97A-D70924D1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16843A-532C-4900-87DE-C31944066A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74B57-205C-4662-932D-FE750C8C8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6AFC-430B-41F6-8710-2ABB9FDF953B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3F570-A9C6-47DD-AFF5-7C0DD0603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DBC1D-F3F4-4B7C-BC93-EF7F789D2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65E-2EF0-4E99-9C6E-538A98448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958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F0923D-2ABC-4096-970B-EEB8124E8F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7F3364-CA7C-43E2-A6B7-3B1D83128B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34182C-9442-44B3-A78D-C367C4F9C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6AFC-430B-41F6-8710-2ABB9FDF953B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294681-1F68-4841-9B5F-47CA4466A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AEB2E-E533-4E67-917C-B8459ADAD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65E-2EF0-4E99-9C6E-538A98448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77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8D091-E2D2-4A76-B14C-21BF70239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54634-E132-47BE-BE7E-E12EFAA50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B2020B-8BF7-4D69-A641-BFE15EF1E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6AFC-430B-41F6-8710-2ABB9FDF953B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53090-5BCE-4883-BC60-190ED8D00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78236-5601-4172-B951-4FAC94E8F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65E-2EF0-4E99-9C6E-538A98448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483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987A6-E294-4937-8266-A8DFCC4C6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89585B-7429-4BA9-8C9E-25A635FD33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01C1E-9C60-4621-99FD-BE59792C6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6AFC-430B-41F6-8710-2ABB9FDF953B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82B04-D4F2-41F6-B3D0-2149B4D61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21F905-E139-473F-95DC-95FB13810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65E-2EF0-4E99-9C6E-538A98448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2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4F7E0-B1E8-435D-B7DD-5AF7A493C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C715F-58DF-4112-80F9-C9AD267F8D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E7562F-7128-439E-9269-FC2D21C830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A30596-123D-468B-B6A3-2E643C5C1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6AFC-430B-41F6-8710-2ABB9FDF953B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BAF87F-1092-4B88-B6FB-C5128968A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A4CA98-A5DD-4060-A6CA-761343345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65E-2EF0-4E99-9C6E-538A98448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075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2E985-22B4-4942-AD15-0A8CF66CB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C8F7A5-527B-49F2-8355-06621DB40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A58ECC-CA06-4C3D-B606-77E2EA5A54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5190F3-3FD2-47C7-B08C-E01986D1BC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87322E-45F9-4F06-A006-30787FFA26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568580-D9E7-4FCD-B6F7-922F351B7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6AFC-430B-41F6-8710-2ABB9FDF953B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629795-0B12-4873-9043-4B6B45161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1358E9-A0F4-462E-8700-636FEA82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65E-2EF0-4E99-9C6E-538A98448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17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21E74-2204-414D-B5D3-A3690E6E2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41944A-6FB6-43A6-B4FE-FF140AC65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6AFC-430B-41F6-8710-2ABB9FDF953B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6E15FC-FBF0-4632-B07A-80996FA5A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105787-6DE4-4EC7-964E-1900972CB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65E-2EF0-4E99-9C6E-538A98448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04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300EFF-7E83-4871-A263-E1476C800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6AFC-430B-41F6-8710-2ABB9FDF953B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28DA77-E367-46DC-B61D-56BF36AB2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44DF7A-22F2-46D8-A244-BD7468A56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65E-2EF0-4E99-9C6E-538A98448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64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BF879-FBC6-4737-9D13-E87A0EBC5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A5EC4-3809-44DD-90BB-B7B878E52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CF3808-4CB3-44DD-80E7-096A2B301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F656F3-3E6D-455A-8E5E-57BB35AAF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6AFC-430B-41F6-8710-2ABB9FDF953B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01A417-A3A5-4E9E-AAD8-7BF6224E0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0F6CC1-28E7-4CE6-97BE-A93AA8AA1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65E-2EF0-4E99-9C6E-538A98448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34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B3777-E973-4618-A1DD-3107CFDA0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D05F2B-9B94-4F8B-AA04-D594CB869E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95B6C8-2E6F-49D2-902A-34844E09A4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C5D8E4-D433-4A2F-8123-535B6E868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6AFC-430B-41F6-8710-2ABB9FDF953B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4D3450-3C7E-4DA4-93B8-E93092FA7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602D43-4F86-423A-93EC-4E531B081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65E-2EF0-4E99-9C6E-538A98448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84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20668B-BB5D-49CE-AB61-584CEB4A2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3909A0-1CEE-4B26-AB32-737747EF0D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908CB3-9989-4184-8BEC-FBD55C752B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46AFC-430B-41F6-8710-2ABB9FDF953B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BCEFC-737C-465E-AB01-154B597F8A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CBE40-D0A8-4A56-8850-53A9CF636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0065E-2EF0-4E99-9C6E-538A98448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51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5C00B-3E9A-45E9-8794-5A6C052F38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22495"/>
          </a:xfrm>
        </p:spPr>
        <p:txBody>
          <a:bodyPr>
            <a:normAutofit/>
          </a:bodyPr>
          <a:lstStyle/>
          <a:p>
            <a:r>
              <a:rPr lang="en-US" sz="3600" b="1" dirty="0"/>
              <a:t>The Intertemporal Evolution of Agriculture and Labor over a Rapid Structural Transformation: Lessons from Vietnam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A9EA92-06B1-45A1-8EE0-98012DCDB3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978955"/>
          </a:xfrm>
        </p:spPr>
        <p:txBody>
          <a:bodyPr>
            <a:noAutofit/>
          </a:bodyPr>
          <a:lstStyle/>
          <a:p>
            <a:r>
              <a:rPr lang="en-US" dirty="0"/>
              <a:t>Yanyan Liu, Christopher B. Barrett, Trinh Pham, William </a:t>
            </a:r>
            <a:r>
              <a:rPr lang="en-US" dirty="0" err="1" smtClean="0"/>
              <a:t>Violette</a:t>
            </a:r>
            <a:r>
              <a:rPr lang="en-US" dirty="0" smtClean="0"/>
              <a:t>*</a:t>
            </a:r>
            <a:endParaRPr lang="en-US" dirty="0"/>
          </a:p>
          <a:p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IFAD/UC-Davis/World Bank Conference on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The Future of Work in Agriculture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Washington, DC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March 20,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8897" y="6487569"/>
            <a:ext cx="112331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Any </a:t>
            </a:r>
            <a:r>
              <a:rPr lang="en-US" sz="1200" dirty="0"/>
              <a:t>opinions or views expressed herein are those of the authors and do not necessarily represent the views of the Federal Trade Commission or its Commissioners.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830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06302-041A-4920-8319-72975BA50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841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Median Share of Agricultural Income and Wage Income in Total Household Income, 2002-2016 (VHLSS)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BE0934ED-3D22-4454-BF6B-7B83BBAE26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4373" y="2653271"/>
            <a:ext cx="6874154" cy="4204729"/>
          </a:xfrm>
          <a:prstGeom prst="rect">
            <a:avLst/>
          </a:prstGeom>
        </p:spPr>
      </p:pic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6443D41D-3B62-4805-A136-17FF1D6BA517}"/>
              </a:ext>
            </a:extLst>
          </p:cNvPr>
          <p:cNvSpPr txBox="1">
            <a:spLocks/>
          </p:cNvSpPr>
          <p:nvPr/>
        </p:nvSpPr>
        <p:spPr>
          <a:xfrm>
            <a:off x="1585748" y="1698572"/>
            <a:ext cx="9020503" cy="5717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As in today’s high-income countries, since 2010, wage income has exceeded farm income among rural households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76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1D8CA-EEE4-4529-A44B-2F023583F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159" y="365126"/>
            <a:ext cx="11538723" cy="90749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Labor Force Composition by Age, Gender and Education (LFS)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A14515F-D886-40C0-9B3A-C99F5ED52C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56" b="2864"/>
          <a:stretch/>
        </p:blipFill>
        <p:spPr>
          <a:xfrm>
            <a:off x="2081048" y="2382361"/>
            <a:ext cx="8434552" cy="4034205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443D41D-3B62-4805-A136-17FF1D6BA517}"/>
              </a:ext>
            </a:extLst>
          </p:cNvPr>
          <p:cNvSpPr txBox="1">
            <a:spLocks/>
          </p:cNvSpPr>
          <p:nvPr/>
        </p:nvSpPr>
        <p:spPr>
          <a:xfrm>
            <a:off x="1235266" y="1140643"/>
            <a:ext cx="10099195" cy="5717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The agricultural workforce is aging faster than the overall workforce. Educational attainment growing very rapidly. Women’s workforce participation is high, and higher in ag than non-farm sectors.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366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2BC90-4F4A-4768-966E-9C4AB78FC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Median daily real male and female agricultural wages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1893BBD-E9E4-4705-A67E-D2FF8A914C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97582" y="2876109"/>
            <a:ext cx="5391694" cy="3764129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443D41D-3B62-4805-A136-17FF1D6BA517}"/>
              </a:ext>
            </a:extLst>
          </p:cNvPr>
          <p:cNvSpPr txBox="1">
            <a:spLocks/>
          </p:cNvSpPr>
          <p:nvPr/>
        </p:nvSpPr>
        <p:spPr>
          <a:xfrm>
            <a:off x="1315106" y="1550546"/>
            <a:ext cx="10099195" cy="5717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Rapid growth in real agricultural wages in rural Vietnam, from $1.15-1.32/day in 1992 to $3.96-4.42/day in 2010 (in 2010 constant US$). ~7% annualized ag wage growth rate &gt; national GDP growth rate.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619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3F98E-A5A9-4182-8159-B6A72EBF5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99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Was higher wage driven by minimum wage rates?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AF07BC1-53FA-48CE-A0CC-3033BD5B0C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9062" y="2525808"/>
            <a:ext cx="7500802" cy="4213600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443D41D-3B62-4805-A136-17FF1D6BA517}"/>
              </a:ext>
            </a:extLst>
          </p:cNvPr>
          <p:cNvSpPr txBox="1">
            <a:spLocks/>
          </p:cNvSpPr>
          <p:nvPr/>
        </p:nvSpPr>
        <p:spPr>
          <a:xfrm>
            <a:off x="1963764" y="1233490"/>
            <a:ext cx="9020503" cy="5717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Mean/median wages increasingly exceed minimum wages, but also growing share of individual workers &lt; mw … increased dispersion, especially in most agrarian regions.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278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838E7-3B07-4DCF-AC95-93253A747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75623" cy="108775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Farm size and land rental market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437AD25-9F4E-4624-9083-5907FA4339A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640" y="3300271"/>
            <a:ext cx="4983788" cy="33750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B7B880-0444-41BB-BD42-F95066DAED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4520" y="3300271"/>
            <a:ext cx="4983787" cy="355772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D2EA565-98C5-4A80-A208-83D0C1625455}"/>
              </a:ext>
            </a:extLst>
          </p:cNvPr>
          <p:cNvSpPr txBox="1"/>
          <p:nvPr/>
        </p:nvSpPr>
        <p:spPr>
          <a:xfrm>
            <a:off x="1779270" y="2653939"/>
            <a:ext cx="3620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Distribution of total cultivated land per household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EEA228-57C7-4DAB-B3E2-4B09FA53DBB7}"/>
              </a:ext>
            </a:extLst>
          </p:cNvPr>
          <p:cNvSpPr txBox="1"/>
          <p:nvPr/>
        </p:nvSpPr>
        <p:spPr>
          <a:xfrm>
            <a:off x="6979044" y="2653940"/>
            <a:ext cx="37108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Proportion of households which rent in/out land</a:t>
            </a:r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6443D41D-3B62-4805-A136-17FF1D6BA517}"/>
              </a:ext>
            </a:extLst>
          </p:cNvPr>
          <p:cNvSpPr txBox="1">
            <a:spLocks/>
          </p:cNvSpPr>
          <p:nvPr/>
        </p:nvSpPr>
        <p:spPr>
          <a:xfrm>
            <a:off x="1291458" y="1314063"/>
            <a:ext cx="10099195" cy="5717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Vietnam’s agriculture remains small farm based. Very little land rental; mainly owner cultivated. 0.3/0.6 hectare median/mean size.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883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DB0CB-A8FB-4932-AE6F-872B08B4D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8412"/>
            <a:ext cx="10515600" cy="101663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Machinery adoption versus farm size, 1992-2016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EB884F5-4735-4346-A4CD-52FF23E63A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0979" y="2438900"/>
            <a:ext cx="11091936" cy="4592521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443D41D-3B62-4805-A136-17FF1D6BA517}"/>
              </a:ext>
            </a:extLst>
          </p:cNvPr>
          <p:cNvSpPr txBox="1">
            <a:spLocks/>
          </p:cNvSpPr>
          <p:nvPr/>
        </p:nvSpPr>
        <p:spPr>
          <a:xfrm>
            <a:off x="622738" y="1213945"/>
            <a:ext cx="11327525" cy="57544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Clear economies of scale, manifest in a pronounced positive relation b/n land-machinery ownership. Rental markets have virtually erased the farm size gradient in machinery use, leading to rapid mechanization in response to rising real wages and non-farm diversification of farm </a:t>
            </a:r>
            <a:r>
              <a:rPr lang="en-US" dirty="0" err="1"/>
              <a:t>hhs</a:t>
            </a:r>
            <a:r>
              <a:rPr lang="en-US" dirty="0"/>
              <a:t>.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6324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28C58-191B-4856-8809-2CFF1902A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8166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Fertilizer and pesticide adoption versus farm size, 1992-2016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9F9D00D-4892-4A22-A10D-43F3901A68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8700" y="2667242"/>
            <a:ext cx="9976646" cy="4190758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443D41D-3B62-4805-A136-17FF1D6BA517}"/>
              </a:ext>
            </a:extLst>
          </p:cNvPr>
          <p:cNvSpPr txBox="1">
            <a:spLocks/>
          </p:cNvSpPr>
          <p:nvPr/>
        </p:nvSpPr>
        <p:spPr>
          <a:xfrm>
            <a:off x="622738" y="1213945"/>
            <a:ext cx="11327525" cy="57544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Differentiated agrochemical use patterns, with labor-saving pesticide use becoming more uniform, as with mechanization, and labor-demanding fertilizer use more size-biased. Seems also a response to rising real wages and non-farm diversification of farm </a:t>
            </a:r>
            <a:r>
              <a:rPr lang="en-US" dirty="0" err="1"/>
              <a:t>hhs</a:t>
            </a:r>
            <a:r>
              <a:rPr lang="en-US" dirty="0"/>
              <a:t> that make labor scarcer/dearer.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1580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EE8F0-43A9-4320-9245-B94E76BCC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535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Rice yield versus farm size, 1992-2016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0F56CE8-374D-441E-A03B-6EEDBD2C12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69294" y="1999529"/>
            <a:ext cx="7853412" cy="4635236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443D41D-3B62-4805-A136-17FF1D6BA517}"/>
              </a:ext>
            </a:extLst>
          </p:cNvPr>
          <p:cNvSpPr txBox="1">
            <a:spLocks/>
          </p:cNvSpPr>
          <p:nvPr/>
        </p:nvSpPr>
        <p:spPr>
          <a:xfrm>
            <a:off x="2217683" y="1213945"/>
            <a:ext cx="7756634" cy="57544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Rapid rice yield growth in initial years (1992-2002), but slower growth 2002-2016.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468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B1B28-896E-4BCF-9DD3-E658E03BC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68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Regression result: rice yield on log planting area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032452F-32D5-49A7-A32F-B28A68F2AA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431" r="2679" b="1"/>
          <a:stretch/>
        </p:blipFill>
        <p:spPr>
          <a:xfrm>
            <a:off x="2115206" y="2501772"/>
            <a:ext cx="7961587" cy="4190689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443D41D-3B62-4805-A136-17FF1D6BA517}"/>
              </a:ext>
            </a:extLst>
          </p:cNvPr>
          <p:cNvSpPr txBox="1">
            <a:spLocks/>
          </p:cNvSpPr>
          <p:nvPr/>
        </p:nvSpPr>
        <p:spPr>
          <a:xfrm>
            <a:off x="622738" y="1213945"/>
            <a:ext cx="11004331" cy="57544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Inverse farm size-productivity relationship has long signaled multiple rural market failures and supported policies favoring small farmers. IFSPR has attenuated dramatically in Vietnam since 1992. </a:t>
            </a:r>
          </a:p>
        </p:txBody>
      </p:sp>
    </p:spTree>
    <p:extLst>
      <p:ext uri="{BB962C8B-B14F-4D97-AF65-F5344CB8AC3E}">
        <p14:creationId xmlns:p14="http://schemas.microsoft.com/office/powerpoint/2010/main" val="9363786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25D42-F970-49BE-912F-211745066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749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Per capita real consumption expenditure, 1992-2016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9A2081C-8589-4D95-A02B-21BBB0A8A04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406" y="2897023"/>
            <a:ext cx="5293360" cy="396097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6B4C682-C133-4ED5-849B-8C55E12757B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1040" y="2897023"/>
            <a:ext cx="5572760" cy="396097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30501DD-A15F-4048-9CAE-DB8821F4B8B4}"/>
              </a:ext>
            </a:extLst>
          </p:cNvPr>
          <p:cNvSpPr txBox="1"/>
          <p:nvPr/>
        </p:nvSpPr>
        <p:spPr>
          <a:xfrm>
            <a:off x="1147912" y="2496913"/>
            <a:ext cx="4539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10, 50, 90 percentiles of expenditure p.c</a:t>
            </a:r>
            <a:r>
              <a:rPr lang="en-US" sz="2000" dirty="0"/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6896F2-58A3-480E-B097-9D2CEF30E81D}"/>
              </a:ext>
            </a:extLst>
          </p:cNvPr>
          <p:cNvSpPr txBox="1"/>
          <p:nvPr/>
        </p:nvSpPr>
        <p:spPr>
          <a:xfrm>
            <a:off x="6651630" y="2528000"/>
            <a:ext cx="45185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Distribution of log expenditure p.c.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6443D41D-3B62-4805-A136-17FF1D6BA517}"/>
              </a:ext>
            </a:extLst>
          </p:cNvPr>
          <p:cNvSpPr txBox="1">
            <a:spLocks/>
          </p:cNvSpPr>
          <p:nvPr/>
        </p:nvSpPr>
        <p:spPr>
          <a:xfrm>
            <a:off x="869731" y="1280502"/>
            <a:ext cx="10484069" cy="57544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Rural well-being improved steadily, but growing inequality too. Median ( base 2010) </a:t>
            </a:r>
            <a:r>
              <a:rPr lang="en-US" dirty="0" err="1"/>
              <a:t>exp</a:t>
            </a:r>
            <a:r>
              <a:rPr lang="en-US" dirty="0"/>
              <a:t> pc grew from $10.11/m to $52.75/</a:t>
            </a:r>
            <a:r>
              <a:rPr lang="en-US" dirty="0" err="1"/>
              <a:t>mo</a:t>
            </a:r>
            <a:r>
              <a:rPr lang="en-US" dirty="0"/>
              <a:t>, 1992-2016.</a:t>
            </a:r>
          </a:p>
        </p:txBody>
      </p:sp>
    </p:spTree>
    <p:extLst>
      <p:ext uri="{BB962C8B-B14F-4D97-AF65-F5344CB8AC3E}">
        <p14:creationId xmlns:p14="http://schemas.microsoft.com/office/powerpoint/2010/main" val="2399219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A5A76-F4C5-45E3-9499-5CC050111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16B93-9A66-409C-BF02-DFB3FC438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Provide a detailed description of the evolution of rural labor markets and agriculture over the course of Vietnam’s rapid structural transformation over the past quarter century.</a:t>
            </a:r>
          </a:p>
          <a:p>
            <a:endParaRPr lang="en-US" dirty="0"/>
          </a:p>
          <a:p>
            <a:r>
              <a:rPr lang="en-US" dirty="0"/>
              <a:t>Availability of long-term nationally representative household datasets offers uncommon opportunity to study a rapidly evolving rural economy.</a:t>
            </a:r>
          </a:p>
          <a:p>
            <a:pPr lvl="1"/>
            <a:r>
              <a:rPr lang="en-US" dirty="0"/>
              <a:t>VLSS/VHLSS 1992-2016  (10 rounds, rotating household panels)</a:t>
            </a:r>
          </a:p>
          <a:p>
            <a:pPr lvl="1"/>
            <a:r>
              <a:rPr lang="en-US" dirty="0"/>
              <a:t>LFS: 2007- 2016  (6 rounds, individual worker data)  </a:t>
            </a:r>
          </a:p>
          <a:p>
            <a:endParaRPr lang="en-US" dirty="0"/>
          </a:p>
          <a:p>
            <a:r>
              <a:rPr lang="en-US" dirty="0"/>
              <a:t>Add to the emerging literature on structural transformation in low-income countries using micro-level data. </a:t>
            </a:r>
          </a:p>
          <a:p>
            <a:endParaRPr lang="en-US" dirty="0"/>
          </a:p>
          <a:p>
            <a:r>
              <a:rPr lang="en-US" dirty="0"/>
              <a:t>Descriptive evidence to help to answer several policy-related questions relevant to today’s low-income agrarian nations.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5428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2668E-7686-4858-8415-E15E8172E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784" y="168056"/>
            <a:ext cx="10254736" cy="823595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Correlates of Household Expenditures pc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EFED382-FB66-4F82-86DA-DC609208AD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4904" y="2034744"/>
            <a:ext cx="10156497" cy="4823256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443D41D-3B62-4805-A136-17FF1D6BA517}"/>
              </a:ext>
            </a:extLst>
          </p:cNvPr>
          <p:cNvSpPr txBox="1">
            <a:spLocks/>
          </p:cNvSpPr>
          <p:nvPr/>
        </p:nvSpPr>
        <p:spPr>
          <a:xfrm>
            <a:off x="709449" y="991651"/>
            <a:ext cx="11327525" cy="57544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Land holdings steadily decline, educational attainment rises in partial correlation with </a:t>
            </a:r>
            <a:r>
              <a:rPr lang="en-US" dirty="0" err="1"/>
              <a:t>exp</a:t>
            </a:r>
            <a:r>
              <a:rPr lang="en-US" dirty="0"/>
              <a:t> pc, while </a:t>
            </a:r>
            <a:r>
              <a:rPr lang="en-US" dirty="0" err="1"/>
              <a:t>hh</a:t>
            </a:r>
            <a:r>
              <a:rPr lang="en-US" dirty="0"/>
              <a:t> size penalty grows.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4379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CB762-FBA6-4EF6-9D53-AA172F743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093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Summary of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5CC7A-03D2-4CD8-B6D7-8E5E121BA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6058"/>
            <a:ext cx="10515600" cy="520050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agricultural labor force is slowly shrinking and aging more rapidly than is the labor force as a whole. Potential ag employment of youth is limited.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Even farming families are diversifying out of agriculture, increasingly earning more of their total household income from the non-farm sector.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Real wage convergence across sectors and rural-urban regions has gone hand-in-hand with increased diversification of the rural economy into the non-farm sector nationwide and rapid advances in educational attainment in all sectors’ and regions’ workforce.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Enhanced inter-sectoral integration also manifests in steady attenuation of the longstanding inverse farm size-yield relationship.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Minimum wage restrictions do not seem to explain growth in real agricultural wages. Indeed, noncompliance w/ min wage laws has been increasing, especially in the most agriculturally dependent regions.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Farming remained smallholder household-based. No farm consolidation. But robust mechanization thanks to emergence of vibrant equipment rental markets. Agrochemicals likewise show effects of rural labor changes.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Rural nonfarm expansion </a:t>
            </a:r>
            <a:r>
              <a:rPr lang="en-US" dirty="0" err="1"/>
              <a:t>assoc</a:t>
            </a:r>
            <a:r>
              <a:rPr lang="en-US" dirty="0"/>
              <a:t> w/sharply improved rural well-being. Living standards increasingly driven by human capital, less by landholdings. </a:t>
            </a:r>
          </a:p>
        </p:txBody>
      </p:sp>
    </p:spTree>
    <p:extLst>
      <p:ext uri="{BB962C8B-B14F-4D97-AF65-F5344CB8AC3E}">
        <p14:creationId xmlns:p14="http://schemas.microsoft.com/office/powerpoint/2010/main" val="42109700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B8B8A-5C68-4F95-9C9A-DC574706B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324" y="3013732"/>
            <a:ext cx="10515600" cy="97348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Thank you for your interest and comments!</a:t>
            </a:r>
          </a:p>
        </p:txBody>
      </p:sp>
    </p:spTree>
    <p:extLst>
      <p:ext uri="{BB962C8B-B14F-4D97-AF65-F5344CB8AC3E}">
        <p14:creationId xmlns:p14="http://schemas.microsoft.com/office/powerpoint/2010/main" val="4182628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BB05F-AFE5-48BB-BDC5-13E9781FE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322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Why Vietnam?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D6C24-3A40-464C-9731-047405687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5420"/>
            <a:ext cx="10515600" cy="4781796"/>
          </a:xfrm>
        </p:spPr>
        <p:txBody>
          <a:bodyPr>
            <a:normAutofit/>
          </a:bodyPr>
          <a:lstStyle/>
          <a:p>
            <a:r>
              <a:rPr lang="en-US" sz="2400" dirty="0"/>
              <a:t>For 3 decades, Vietnam has undergone one of the most rapid structural transformations of any low-income agrarian nation in history. Sustained GDP growth 4–8% pa, rapid poverty reduction, improved HDI indicators.</a:t>
            </a:r>
          </a:p>
          <a:p>
            <a:endParaRPr lang="en-US" sz="2400" dirty="0"/>
          </a:p>
          <a:p>
            <a:r>
              <a:rPr lang="en-US" sz="2400" dirty="0"/>
              <a:t>1992 Vietnam: ~$500/</a:t>
            </a:r>
            <a:r>
              <a:rPr lang="en-US" sz="2400" dirty="0" err="1"/>
              <a:t>yr</a:t>
            </a:r>
            <a:r>
              <a:rPr lang="en-US" sz="2400" dirty="0"/>
              <a:t> 2010 </a:t>
            </a:r>
            <a:r>
              <a:rPr lang="en-US" sz="2400" dirty="0" err="1"/>
              <a:t>GNIpc</a:t>
            </a:r>
            <a:r>
              <a:rPr lang="en-US" sz="2400" dirty="0"/>
              <a:t> and 34% GDP in ag (mainly rice, cassava, tree crops)  …  Very similar to Liberia today. More agrarian than today’s Malawi, Mozambique. Poorer and more agrarian than Burkina Faso, Ethiopia, Haiti, Nepal, Rwanda, Tanzania, Uganda,  </a:t>
            </a:r>
          </a:p>
          <a:p>
            <a:endParaRPr lang="en-US" sz="2400" dirty="0"/>
          </a:p>
          <a:p>
            <a:r>
              <a:rPr lang="en-US" sz="2400" dirty="0"/>
              <a:t>Today’s Vietnam: $2342 </a:t>
            </a:r>
            <a:r>
              <a:rPr lang="en-US" sz="2400" dirty="0" err="1"/>
              <a:t>GNIpc</a:t>
            </a:r>
            <a:r>
              <a:rPr lang="en-US" sz="2400" dirty="0"/>
              <a:t>, 15% ag/GDP … (lower-)middle income country (like Egypt, India). </a:t>
            </a:r>
          </a:p>
        </p:txBody>
      </p:sp>
    </p:spTree>
    <p:extLst>
      <p:ext uri="{BB962C8B-B14F-4D97-AF65-F5344CB8AC3E}">
        <p14:creationId xmlns:p14="http://schemas.microsoft.com/office/powerpoint/2010/main" val="2336729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C218D-FA66-4C83-9437-AAD5756D9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9946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Key Policy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7EB84-0E33-4380-A85C-82B712148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6974"/>
            <a:ext cx="11353800" cy="5693790"/>
          </a:xfrm>
        </p:spPr>
        <p:txBody>
          <a:bodyPr>
            <a:noAutofit/>
          </a:bodyPr>
          <a:lstStyle/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200" dirty="0"/>
              <a:t>Does structural transformation lead to regional specialization, with rural areas concentrating in farming and losing workers who leave for cities? </a:t>
            </a:r>
            <a:r>
              <a:rPr lang="en-US" sz="2200" i="1" dirty="0">
                <a:solidFill>
                  <a:srgbClr val="FF0000"/>
                </a:solidFill>
              </a:rPr>
              <a:t>Mostly yes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200" dirty="0"/>
              <a:t>Do we see rapid migration into the non-farm sector within rural areas as well as urban? </a:t>
            </a:r>
            <a:r>
              <a:rPr lang="en-US" sz="2200" i="1" dirty="0">
                <a:solidFill>
                  <a:srgbClr val="FF0000"/>
                </a:solidFill>
              </a:rPr>
              <a:t>Yes</a:t>
            </a:r>
            <a:endParaRPr lang="en-US" sz="2200" dirty="0"/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200" dirty="0"/>
              <a:t>Does an increasingly productive farming sector absorb young </a:t>
            </a:r>
            <a:r>
              <a:rPr lang="en-US" sz="2200" dirty="0" smtClean="0"/>
              <a:t>workers?</a:t>
            </a:r>
            <a:r>
              <a:rPr lang="en-US" sz="2200" dirty="0" smtClean="0"/>
              <a:t> </a:t>
            </a:r>
            <a:r>
              <a:rPr lang="en-US" sz="2200" i="1" dirty="0">
                <a:solidFill>
                  <a:srgbClr val="FF0000"/>
                </a:solidFill>
              </a:rPr>
              <a:t>Not much</a:t>
            </a:r>
            <a:endParaRPr lang="en-US" sz="2200" dirty="0"/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200" dirty="0"/>
              <a:t>Do we see convergence in farm and non-farm wages; rural and urban wages</a:t>
            </a:r>
            <a:r>
              <a:rPr lang="en-US" sz="2200" dirty="0" smtClean="0"/>
              <a:t>? </a:t>
            </a:r>
            <a:r>
              <a:rPr lang="en-US" sz="2200" i="1" dirty="0">
                <a:solidFill>
                  <a:srgbClr val="FF0000"/>
                </a:solidFill>
              </a:rPr>
              <a:t>Yes</a:t>
            </a:r>
            <a:endParaRPr lang="en-US" sz="2200" dirty="0"/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200" dirty="0"/>
              <a:t>Do minimum wage laws </a:t>
            </a:r>
            <a:r>
              <a:rPr lang="en-US" sz="2200" dirty="0" smtClean="0"/>
              <a:t>- </a:t>
            </a:r>
            <a:r>
              <a:rPr lang="en-US" sz="2200" dirty="0"/>
              <a:t>enacted primarily for urban non-farm workers </a:t>
            </a:r>
            <a:r>
              <a:rPr lang="en-US" sz="2200" dirty="0" smtClean="0"/>
              <a:t>- </a:t>
            </a:r>
            <a:r>
              <a:rPr lang="en-US" sz="2200" dirty="0"/>
              <a:t>bind in </a:t>
            </a:r>
            <a:r>
              <a:rPr lang="en-US" sz="2200" dirty="0" smtClean="0"/>
              <a:t>ag </a:t>
            </a:r>
            <a:r>
              <a:rPr lang="en-US" sz="2200" dirty="0"/>
              <a:t>sector? </a:t>
            </a:r>
            <a:r>
              <a:rPr lang="en-US" sz="2200" i="1" dirty="0">
                <a:solidFill>
                  <a:srgbClr val="FF0000"/>
                </a:solidFill>
              </a:rPr>
              <a:t>Less as the sector integrates w/non-farm</a:t>
            </a:r>
            <a:endParaRPr lang="en-US" sz="2200" dirty="0"/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200" dirty="0"/>
              <a:t>Does structural transformation lead to farm </a:t>
            </a:r>
            <a:r>
              <a:rPr lang="en-US" sz="2200" dirty="0" err="1"/>
              <a:t>consoliation</a:t>
            </a:r>
            <a:r>
              <a:rPr lang="en-US" sz="2200" dirty="0"/>
              <a:t>, mechanization, and the displacement of workers</a:t>
            </a:r>
            <a:r>
              <a:rPr lang="en-US" sz="2200" dirty="0" smtClean="0"/>
              <a:t>? </a:t>
            </a:r>
            <a:r>
              <a:rPr lang="en-US" sz="2200" i="1" dirty="0">
                <a:solidFill>
                  <a:srgbClr val="FF0000"/>
                </a:solidFill>
              </a:rPr>
              <a:t>No, Yes, </a:t>
            </a:r>
            <a:r>
              <a:rPr lang="en-US" sz="2200" i="1" dirty="0" smtClean="0">
                <a:solidFill>
                  <a:srgbClr val="FF0000"/>
                </a:solidFill>
              </a:rPr>
              <a:t>No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200" dirty="0"/>
              <a:t>Does the inverse farm size-productivity relationship </a:t>
            </a:r>
            <a:r>
              <a:rPr lang="en-US" sz="2200" dirty="0" smtClean="0"/>
              <a:t>- commonly observed in developing countries - attenuate </a:t>
            </a:r>
            <a:r>
              <a:rPr lang="en-US" sz="2200" dirty="0"/>
              <a:t>over time, suggesting more competitive and integrated rural factor markets and less rationale for agricultural policies favoring smaller farms?</a:t>
            </a:r>
            <a:r>
              <a:rPr lang="en-US" sz="2200" i="1" dirty="0" smtClean="0">
                <a:solidFill>
                  <a:srgbClr val="FF0000"/>
                </a:solidFill>
              </a:rPr>
              <a:t> Yes</a:t>
            </a:r>
            <a:endParaRPr lang="en-US" sz="2200" dirty="0" smtClean="0"/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200" dirty="0" smtClean="0"/>
              <a:t>Is </a:t>
            </a:r>
            <a:r>
              <a:rPr lang="en-US" sz="2200" dirty="0"/>
              <a:t>structural transformation associated with rapid increases in well-being for households that remain in rural areas? </a:t>
            </a:r>
            <a:r>
              <a:rPr lang="en-US" sz="2200" i="1" dirty="0">
                <a:solidFill>
                  <a:srgbClr val="FF0000"/>
                </a:solidFill>
              </a:rPr>
              <a:t>Yes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01594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1DEAC435-3396-4AC9-8BEC-A98CEE0B9D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507530"/>
            <a:ext cx="10795000" cy="42691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CB0FA6D-54B2-4CC2-9C2A-6872B31E7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58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Data: VLSS/VHLSS 1992-2016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443D41D-3B62-4805-A136-17FF1D6BA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0642"/>
            <a:ext cx="10515600" cy="5717357"/>
          </a:xfrm>
        </p:spPr>
        <p:txBody>
          <a:bodyPr/>
          <a:lstStyle/>
          <a:p>
            <a:r>
              <a:rPr lang="en-US" dirty="0"/>
              <a:t>Rotating panel design</a:t>
            </a:r>
          </a:p>
          <a:p>
            <a:r>
              <a:rPr lang="en-US" dirty="0"/>
              <a:t>Survey instrument: Commune &amp; household</a:t>
            </a:r>
          </a:p>
          <a:p>
            <a:r>
              <a:rPr lang="en-US" dirty="0"/>
              <a:t>Representative at national, regional, urban, rural, and provincial levels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000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4F6EB-1172-42A7-9D3A-39063AF84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20119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Data: LFS 2007-2016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FE6A4-B494-4ECB-92E3-38DE7B638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292" y="1020652"/>
            <a:ext cx="10515600" cy="4555553"/>
          </a:xfrm>
        </p:spPr>
        <p:txBody>
          <a:bodyPr>
            <a:normAutofit/>
          </a:bodyPr>
          <a:lstStyle/>
          <a:p>
            <a:r>
              <a:rPr lang="en-US" dirty="0"/>
              <a:t>Representative at the national, urban, rural, and regional level</a:t>
            </a:r>
          </a:p>
          <a:p>
            <a:r>
              <a:rPr lang="en-US" dirty="0"/>
              <a:t>6-round repeated cross-sectional data</a:t>
            </a:r>
          </a:p>
          <a:p>
            <a:r>
              <a:rPr lang="en-US" dirty="0"/>
              <a:t>Household information: demographics</a:t>
            </a:r>
          </a:p>
          <a:p>
            <a:r>
              <a:rPr lang="en-US" dirty="0"/>
              <a:t>Individual information: education, employment status, occupation, wage, work conditions etc.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F2F6B13-AEF7-4B88-98CA-D0AE558EFF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166450"/>
              </p:ext>
            </p:extLst>
          </p:nvPr>
        </p:nvGraphicFramePr>
        <p:xfrm>
          <a:off x="2150814" y="3402226"/>
          <a:ext cx="7882872" cy="33916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0779">
                  <a:extLst>
                    <a:ext uri="{9D8B030D-6E8A-4147-A177-3AD203B41FA5}">
                      <a16:colId xmlns:a16="http://schemas.microsoft.com/office/drawing/2014/main" val="233126618"/>
                    </a:ext>
                  </a:extLst>
                </a:gridCol>
                <a:gridCol w="1411445">
                  <a:extLst>
                    <a:ext uri="{9D8B030D-6E8A-4147-A177-3AD203B41FA5}">
                      <a16:colId xmlns:a16="http://schemas.microsoft.com/office/drawing/2014/main" val="3323877415"/>
                    </a:ext>
                  </a:extLst>
                </a:gridCol>
                <a:gridCol w="1328419">
                  <a:extLst>
                    <a:ext uri="{9D8B030D-6E8A-4147-A177-3AD203B41FA5}">
                      <a16:colId xmlns:a16="http://schemas.microsoft.com/office/drawing/2014/main" val="2386817168"/>
                    </a:ext>
                  </a:extLst>
                </a:gridCol>
                <a:gridCol w="1411445">
                  <a:extLst>
                    <a:ext uri="{9D8B030D-6E8A-4147-A177-3AD203B41FA5}">
                      <a16:colId xmlns:a16="http://schemas.microsoft.com/office/drawing/2014/main" val="1492941906"/>
                    </a:ext>
                  </a:extLst>
                </a:gridCol>
                <a:gridCol w="1245392">
                  <a:extLst>
                    <a:ext uri="{9D8B030D-6E8A-4147-A177-3AD203B41FA5}">
                      <a16:colId xmlns:a16="http://schemas.microsoft.com/office/drawing/2014/main" val="1747056857"/>
                    </a:ext>
                  </a:extLst>
                </a:gridCol>
                <a:gridCol w="1245392">
                  <a:extLst>
                    <a:ext uri="{9D8B030D-6E8A-4147-A177-3AD203B41FA5}">
                      <a16:colId xmlns:a16="http://schemas.microsoft.com/office/drawing/2014/main" val="3425990994"/>
                    </a:ext>
                  </a:extLst>
                </a:gridCol>
              </a:tblGrid>
              <a:tr h="603793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Survey round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Total individuals (persons)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Rural individuals (persons)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Estimated share of rural individuals (%)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Estimated labor force participation rate (%)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555865"/>
                  </a:ext>
                </a:extLst>
              </a:tr>
              <a:tr h="9056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Rural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7374360"/>
                  </a:ext>
                </a:extLst>
              </a:tr>
              <a:tr h="2716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2007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496,842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182,656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70.46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80.78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83.95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8089172"/>
                  </a:ext>
                </a:extLst>
              </a:tr>
              <a:tr h="2716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2009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49,431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21,729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69.24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82.42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85.03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4410485"/>
                  </a:ext>
                </a:extLst>
              </a:tr>
              <a:tr h="2716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2011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842,092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334,663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67.21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82.84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86.20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6387545"/>
                  </a:ext>
                </a:extLst>
              </a:tr>
              <a:tr h="2716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2012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562,168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288,426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66.71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82.98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85.98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226"/>
                  </a:ext>
                </a:extLst>
              </a:tr>
              <a:tr h="2716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2014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560,642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286,797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66.89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84.18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87.25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364820"/>
                  </a:ext>
                </a:extLst>
              </a:tr>
              <a:tr h="2716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2016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615,986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348,445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64.72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83.52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86.96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4193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657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69B8C-96DD-45C8-90D2-FED712077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7062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Share of Households Involved in Agriculture (VHLSS)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5A55733-B484-4FE4-9E35-48AFE4C32A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2728129"/>
              </p:ext>
            </p:extLst>
          </p:nvPr>
        </p:nvGraphicFramePr>
        <p:xfrm>
          <a:off x="930166" y="2497321"/>
          <a:ext cx="10039548" cy="38932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97442">
                  <a:extLst>
                    <a:ext uri="{9D8B030D-6E8A-4147-A177-3AD203B41FA5}">
                      <a16:colId xmlns:a16="http://schemas.microsoft.com/office/drawing/2014/main" val="4119964442"/>
                    </a:ext>
                  </a:extLst>
                </a:gridCol>
                <a:gridCol w="1439743">
                  <a:extLst>
                    <a:ext uri="{9D8B030D-6E8A-4147-A177-3AD203B41FA5}">
                      <a16:colId xmlns:a16="http://schemas.microsoft.com/office/drawing/2014/main" val="1090163497"/>
                    </a:ext>
                  </a:extLst>
                </a:gridCol>
                <a:gridCol w="1536370">
                  <a:extLst>
                    <a:ext uri="{9D8B030D-6E8A-4147-A177-3AD203B41FA5}">
                      <a16:colId xmlns:a16="http://schemas.microsoft.com/office/drawing/2014/main" val="1958432227"/>
                    </a:ext>
                  </a:extLst>
                </a:gridCol>
                <a:gridCol w="1594346">
                  <a:extLst>
                    <a:ext uri="{9D8B030D-6E8A-4147-A177-3AD203B41FA5}">
                      <a16:colId xmlns:a16="http://schemas.microsoft.com/office/drawing/2014/main" val="59503722"/>
                    </a:ext>
                  </a:extLst>
                </a:gridCol>
                <a:gridCol w="1671647">
                  <a:extLst>
                    <a:ext uri="{9D8B030D-6E8A-4147-A177-3AD203B41FA5}">
                      <a16:colId xmlns:a16="http://schemas.microsoft.com/office/drawing/2014/main" val="3174560262"/>
                    </a:ext>
                  </a:extLst>
                </a:gridCol>
              </a:tblGrid>
              <a:tr h="399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1992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2002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0236514"/>
                  </a:ext>
                </a:extLst>
              </a:tr>
              <a:tr h="3866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Rural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0.950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0.907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0.820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0.810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8669158"/>
                  </a:ext>
                </a:extLst>
              </a:tr>
              <a:tr h="3866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Total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0.835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0.758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0.637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0.629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4130787"/>
                  </a:ext>
                </a:extLst>
              </a:tr>
              <a:tr h="3866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By region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8438318"/>
                  </a:ext>
                </a:extLst>
              </a:tr>
              <a:tr h="3866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Central Highlands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0.961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0.894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0.805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0.814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495085"/>
                  </a:ext>
                </a:extLst>
              </a:tr>
              <a:tr h="3866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Mekong River Delta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0.844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0.787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0.675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0.666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2513466"/>
                  </a:ext>
                </a:extLst>
              </a:tr>
              <a:tr h="3866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North and South-Central Coast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0.955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0.872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0.798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0.826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8424842"/>
                  </a:ext>
                </a:extLst>
              </a:tr>
              <a:tr h="3866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North East and North West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0.875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0.819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0.746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0.749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0865930"/>
                  </a:ext>
                </a:extLst>
              </a:tr>
              <a:tr h="3866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Red River Delta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0.838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0.777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0.651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0.563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6845508"/>
                  </a:ext>
                </a:extLst>
              </a:tr>
              <a:tr h="3999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South East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0.533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0.439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0.297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0.307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0587358"/>
                  </a:ext>
                </a:extLst>
              </a:tr>
            </a:tbl>
          </a:graphicData>
        </a:graphic>
      </p:graphicFrame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443D41D-3B62-4805-A136-17FF1D6BA517}"/>
              </a:ext>
            </a:extLst>
          </p:cNvPr>
          <p:cNvSpPr txBox="1">
            <a:spLocks/>
          </p:cNvSpPr>
          <p:nvPr/>
        </p:nvSpPr>
        <p:spPr>
          <a:xfrm>
            <a:off x="930166" y="1479871"/>
            <a:ext cx="10099195" cy="5717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Steady decline in ag participation, esp. in most urban regions (Red River Delta, South East) and emergent regional differentiation.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766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27AD3-4B6F-44E7-A515-198636A14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640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Agriculture Labor Force (LFS)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6443D41D-3B62-4805-A136-17FF1D6BA517}"/>
              </a:ext>
            </a:extLst>
          </p:cNvPr>
          <p:cNvSpPr txBox="1">
            <a:spLocks/>
          </p:cNvSpPr>
          <p:nvPr/>
        </p:nvSpPr>
        <p:spPr>
          <a:xfrm>
            <a:off x="1254605" y="1140643"/>
            <a:ext cx="10099195" cy="5717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Share of workforce in ag lower and falls more slowly overall, rising in some regions. But only 53% of rural workforce is in ag by 2016.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C84548-832A-4887-80D8-4F234D4D1F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4605" y="1993581"/>
            <a:ext cx="9418790" cy="4633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307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EB609-1BD0-4E83-9E35-E58CC120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Farming Within Ag Households (VHLSS)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30DA8D6-5DBA-4015-A75D-C6F0B1B2F2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-829" b="5396"/>
          <a:stretch/>
        </p:blipFill>
        <p:spPr>
          <a:xfrm>
            <a:off x="1228396" y="2305507"/>
            <a:ext cx="9735207" cy="4134705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443D41D-3B62-4805-A136-17FF1D6BA517}"/>
              </a:ext>
            </a:extLst>
          </p:cNvPr>
          <p:cNvSpPr txBox="1">
            <a:spLocks/>
          </p:cNvSpPr>
          <p:nvPr/>
        </p:nvSpPr>
        <p:spPr>
          <a:xfrm>
            <a:off x="1228396" y="1377126"/>
            <a:ext cx="10099195" cy="5717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Diversification into non-farm happening within ag households, too. Even among farm </a:t>
            </a:r>
            <a:r>
              <a:rPr lang="en-US" dirty="0" err="1"/>
              <a:t>hhs</a:t>
            </a:r>
            <a:r>
              <a:rPr lang="en-US" dirty="0"/>
              <a:t>, full-time farmers fell from 31 to 16% 2002-16.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986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1404</Words>
  <Application>Microsoft Office PowerPoint</Application>
  <PresentationFormat>Widescreen</PresentationFormat>
  <Paragraphs>172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Malgun Gothic</vt:lpstr>
      <vt:lpstr>Arial</vt:lpstr>
      <vt:lpstr>Calibri</vt:lpstr>
      <vt:lpstr>Calibri Light</vt:lpstr>
      <vt:lpstr>Times New Roman</vt:lpstr>
      <vt:lpstr>Office Theme</vt:lpstr>
      <vt:lpstr>The Intertemporal Evolution of Agriculture and Labor over a Rapid Structural Transformation: Lessons from Vietnam</vt:lpstr>
      <vt:lpstr>Objective</vt:lpstr>
      <vt:lpstr>Why Vietnam?</vt:lpstr>
      <vt:lpstr>Key Policy Questions</vt:lpstr>
      <vt:lpstr>Data: VLSS/VHLSS 1992-2016</vt:lpstr>
      <vt:lpstr>Data: LFS 2007-2016</vt:lpstr>
      <vt:lpstr>Share of Households Involved in Agriculture (VHLSS)</vt:lpstr>
      <vt:lpstr>Agriculture Labor Force (LFS)</vt:lpstr>
      <vt:lpstr>Farming Within Ag Households (VHLSS)</vt:lpstr>
      <vt:lpstr>Median Share of Agricultural Income and Wage Income in Total Household Income, 2002-2016 (VHLSS)</vt:lpstr>
      <vt:lpstr>Labor Force Composition by Age, Gender and Education (LFS)</vt:lpstr>
      <vt:lpstr>Median daily real male and female agricultural wages</vt:lpstr>
      <vt:lpstr>Was higher wage driven by minimum wage rates?</vt:lpstr>
      <vt:lpstr>Farm size and land rental market</vt:lpstr>
      <vt:lpstr>Machinery adoption versus farm size, 1992-2016</vt:lpstr>
      <vt:lpstr>Fertilizer and pesticide adoption versus farm size, 1992-2016</vt:lpstr>
      <vt:lpstr>Rice yield versus farm size, 1992-2016</vt:lpstr>
      <vt:lpstr>Regression result: rice yield on log planting area</vt:lpstr>
      <vt:lpstr>Per capita real consumption expenditure, 1992-2016 </vt:lpstr>
      <vt:lpstr>Correlates of Household Expenditures pc</vt:lpstr>
      <vt:lpstr>Summary of findings</vt:lpstr>
      <vt:lpstr>Thank you for your interest and comments!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Intertemporal Evolution of Agriculture and Labor over a Rapid Structural Transformation: Lessons from Vietnam</dc:title>
  <dc:creator>Liu, Yanyan (IFPRI)</dc:creator>
  <cp:lastModifiedBy>Barrett, Chris</cp:lastModifiedBy>
  <cp:revision>67</cp:revision>
  <dcterms:created xsi:type="dcterms:W3CDTF">2019-03-16T20:49:09Z</dcterms:created>
  <dcterms:modified xsi:type="dcterms:W3CDTF">2019-03-18T14:32:55Z</dcterms:modified>
</cp:coreProperties>
</file>